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59" r:id="rId4"/>
    <p:sldId id="263" r:id="rId5"/>
    <p:sldId id="257" r:id="rId6"/>
    <p:sldId id="262" r:id="rId7"/>
    <p:sldId id="264" r:id="rId8"/>
    <p:sldId id="260" r:id="rId9"/>
    <p:sldId id="265" r:id="rId10"/>
    <p:sldId id="266" r:id="rId11"/>
    <p:sldId id="267" r:id="rId12"/>
    <p:sldId id="268" r:id="rId13"/>
    <p:sldId id="269" r:id="rId14"/>
    <p:sldId id="270" r:id="rId15"/>
    <p:sldId id="276" r:id="rId16"/>
    <p:sldId id="277"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8" d="100"/>
          <a:sy n="68" d="100"/>
        </p:scale>
        <p:origin x="8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CFBD386-204C-484C-9FBF-DB3E91F7391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1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47F8D5-DE8A-4821-AE93-6E1F8FE535B4}"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BD386-204C-484C-9FBF-DB3E91F73912}" type="slidenum">
              <a:rPr lang="en-US" smtClean="0"/>
              <a:t>‹#›</a:t>
            </a:fld>
            <a:endParaRPr lang="en-US"/>
          </a:p>
        </p:txBody>
      </p:sp>
    </p:spTree>
    <p:extLst>
      <p:ext uri="{BB962C8B-B14F-4D97-AF65-F5344CB8AC3E}">
        <p14:creationId xmlns:p14="http://schemas.microsoft.com/office/powerpoint/2010/main" val="70024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06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12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spTree>
    <p:extLst>
      <p:ext uri="{BB962C8B-B14F-4D97-AF65-F5344CB8AC3E}">
        <p14:creationId xmlns:p14="http://schemas.microsoft.com/office/powerpoint/2010/main" val="370224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37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73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2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46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spTree>
    <p:extLst>
      <p:ext uri="{BB962C8B-B14F-4D97-AF65-F5344CB8AC3E}">
        <p14:creationId xmlns:p14="http://schemas.microsoft.com/office/powerpoint/2010/main" val="264677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47F8D5-DE8A-4821-AE93-6E1F8FE535B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BD386-204C-484C-9FBF-DB3E91F7391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87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7F8D5-DE8A-4821-AE93-6E1F8FE535B4}"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BD386-204C-484C-9FBF-DB3E91F73912}" type="slidenum">
              <a:rPr lang="en-US" smtClean="0"/>
              <a:t>‹#›</a:t>
            </a:fld>
            <a:endParaRPr lang="en-US"/>
          </a:p>
        </p:txBody>
      </p:sp>
    </p:spTree>
    <p:extLst>
      <p:ext uri="{BB962C8B-B14F-4D97-AF65-F5344CB8AC3E}">
        <p14:creationId xmlns:p14="http://schemas.microsoft.com/office/powerpoint/2010/main" val="8661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7F8D5-DE8A-4821-AE93-6E1F8FE535B4}" type="datetimeFigureOut">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BD386-204C-484C-9FBF-DB3E91F7391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30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47F8D5-DE8A-4821-AE93-6E1F8FE535B4}" type="datetimeFigureOut">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BD386-204C-484C-9FBF-DB3E91F739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84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7F8D5-DE8A-4821-AE93-6E1F8FE535B4}"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BD386-204C-484C-9FBF-DB3E91F73912}" type="slidenum">
              <a:rPr lang="en-US" smtClean="0"/>
              <a:t>‹#›</a:t>
            </a:fld>
            <a:endParaRPr lang="en-US"/>
          </a:p>
        </p:txBody>
      </p:sp>
    </p:spTree>
    <p:extLst>
      <p:ext uri="{BB962C8B-B14F-4D97-AF65-F5344CB8AC3E}">
        <p14:creationId xmlns:p14="http://schemas.microsoft.com/office/powerpoint/2010/main" val="130925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47F8D5-DE8A-4821-AE93-6E1F8FE535B4}"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BD386-204C-484C-9FBF-DB3E91F7391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03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47F8D5-DE8A-4821-AE93-6E1F8FE535B4}"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BD386-204C-484C-9FBF-DB3E91F73912}" type="slidenum">
              <a:rPr lang="en-US" smtClean="0"/>
              <a:t>‹#›</a:t>
            </a:fld>
            <a:endParaRPr lang="en-US"/>
          </a:p>
        </p:txBody>
      </p:sp>
    </p:spTree>
    <p:extLst>
      <p:ext uri="{BB962C8B-B14F-4D97-AF65-F5344CB8AC3E}">
        <p14:creationId xmlns:p14="http://schemas.microsoft.com/office/powerpoint/2010/main" val="293973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47F8D5-DE8A-4821-AE93-6E1F8FE535B4}" type="datetimeFigureOut">
              <a:rPr lang="en-US" smtClean="0"/>
              <a:t>9/21/2017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FBD386-204C-484C-9FBF-DB3E91F73912}" type="slidenum">
              <a:rPr lang="en-US" smtClean="0"/>
              <a:t>‹#›</a:t>
            </a:fld>
            <a:endParaRPr lang="en-US"/>
          </a:p>
        </p:txBody>
      </p:sp>
    </p:spTree>
    <p:extLst>
      <p:ext uri="{BB962C8B-B14F-4D97-AF65-F5344CB8AC3E}">
        <p14:creationId xmlns:p14="http://schemas.microsoft.com/office/powerpoint/2010/main" val="4570874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schoology.com/hc/en-us/articles/201000883-Add-Children-Associations-Parents-" TargetMode="External"/><Relationship Id="rId2" Type="http://schemas.openxmlformats.org/officeDocument/2006/relationships/hyperlink" Target="https://support.schoology.com/hc/en-us/articles/208019558-Parent-Resources" TargetMode="External"/><Relationship Id="rId1" Type="http://schemas.openxmlformats.org/officeDocument/2006/relationships/slideLayout" Target="../slideLayouts/slideLayout2.xml"/><Relationship Id="rId4" Type="http://schemas.openxmlformats.org/officeDocument/2006/relationships/hyperlink" Target="https://support.schoology.com/hc/en-us/articles/201000803-Personal-Account-Parent-Notifica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marysville.k12.oh.us/www.schoolog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stjohnsschools.schoology.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s" TargetMode="External"/><Relationship Id="rId2" Type="http://schemas.openxmlformats.org/officeDocument/2006/relationships/hyperlink" Target="https://stjohnsschools.schoology.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stjohns.k12.fl.us/media/edtech/schoology-for-parents/" TargetMode="External"/><Relationship Id="rId2" Type="http://schemas.openxmlformats.org/officeDocument/2006/relationships/hyperlink" Target="http://www.schoolog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choology.co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845327"/>
            <a:ext cx="8991600" cy="1645920"/>
          </a:xfrm>
        </p:spPr>
        <p:txBody>
          <a:bodyPr/>
          <a:lstStyle/>
          <a:p>
            <a:r>
              <a:rPr lang="en-US" dirty="0" smtClean="0"/>
              <a:t>Schoology at GRMS</a:t>
            </a:r>
            <a:endParaRPr lang="en-US" dirty="0"/>
          </a:p>
        </p:txBody>
      </p:sp>
      <p:sp>
        <p:nvSpPr>
          <p:cNvPr id="3" name="Subtitle 2"/>
          <p:cNvSpPr>
            <a:spLocks noGrp="1"/>
          </p:cNvSpPr>
          <p:nvPr>
            <p:ph type="subTitle" idx="1"/>
          </p:nvPr>
        </p:nvSpPr>
        <p:spPr>
          <a:xfrm>
            <a:off x="2219325" y="3720352"/>
            <a:ext cx="7753350" cy="1842247"/>
          </a:xfrm>
        </p:spPr>
        <p:txBody>
          <a:bodyPr>
            <a:noAutofit/>
          </a:bodyPr>
          <a:lstStyle/>
          <a:p>
            <a:r>
              <a:rPr lang="en-US" sz="2600" dirty="0" smtClean="0"/>
              <a:t>Schoology </a:t>
            </a:r>
            <a:r>
              <a:rPr lang="en-US" sz="2600" dirty="0"/>
              <a:t>is a </a:t>
            </a:r>
            <a:r>
              <a:rPr lang="en-US" sz="2600" dirty="0" smtClean="0"/>
              <a:t>new </a:t>
            </a:r>
            <a:r>
              <a:rPr lang="en-US" sz="2600" dirty="0"/>
              <a:t>communication platform for teachers, students, and parents.  We hope this will assist in creating a culture at GRMS that helps our community feel welcome, valued, involved, and informed.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797" y="2491247"/>
            <a:ext cx="962406" cy="962406"/>
          </a:xfrm>
          <a:prstGeom prst="rect">
            <a:avLst/>
          </a:prstGeom>
        </p:spPr>
      </p:pic>
    </p:spTree>
    <p:extLst>
      <p:ext uri="{BB962C8B-B14F-4D97-AF65-F5344CB8AC3E}">
        <p14:creationId xmlns:p14="http://schemas.microsoft.com/office/powerpoint/2010/main" val="3049457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4607" y="805180"/>
            <a:ext cx="3104762" cy="50761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329113" y="805180"/>
            <a:ext cx="7143749"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smtClean="0"/>
              <a:t>Events</a:t>
            </a:r>
            <a:r>
              <a:rPr lang="en-US" sz="3200" dirty="0" smtClean="0"/>
              <a:t> </a:t>
            </a:r>
            <a:r>
              <a:rPr lang="en-US" dirty="0" smtClean="0"/>
              <a:t>– The top right corner of your homepage will look like the picture to the left.  This is where most teachers will put their assignments.  </a:t>
            </a:r>
          </a:p>
          <a:p>
            <a:r>
              <a:rPr lang="en-US" dirty="0" smtClean="0"/>
              <a:t>Some teachers are posting assignments as </a:t>
            </a:r>
            <a:r>
              <a:rPr lang="en-US" sz="3200" b="1" dirty="0"/>
              <a:t>U</a:t>
            </a:r>
            <a:r>
              <a:rPr lang="en-US" sz="3200" b="1" dirty="0" smtClean="0"/>
              <a:t>pdates</a:t>
            </a:r>
            <a:r>
              <a:rPr lang="en-US" dirty="0" smtClean="0"/>
              <a:t> like below to allow more details to be seen immediately.</a:t>
            </a:r>
            <a:endParaRPr lang="en-US" dirty="0"/>
          </a:p>
        </p:txBody>
      </p:sp>
      <p:pic>
        <p:nvPicPr>
          <p:cNvPr id="6" name="Picture 5"/>
          <p:cNvPicPr>
            <a:picLocks noChangeAspect="1"/>
          </p:cNvPicPr>
          <p:nvPr/>
        </p:nvPicPr>
        <p:blipFill>
          <a:blip r:embed="rId3"/>
          <a:stretch>
            <a:fillRect/>
          </a:stretch>
        </p:blipFill>
        <p:spPr>
          <a:xfrm>
            <a:off x="5734050" y="2619374"/>
            <a:ext cx="4924425" cy="3648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5726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3" y="719138"/>
            <a:ext cx="5295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819151"/>
            <a:ext cx="44958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7738" y="3290888"/>
            <a:ext cx="4495800" cy="2800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b="1" dirty="0" smtClean="0"/>
              <a:t>Events</a:t>
            </a:r>
            <a:r>
              <a:rPr lang="en-US" sz="2800" dirty="0" smtClean="0"/>
              <a:t> can have attachments that include directions and in some cases the assignment itself.  This is a great tool if students are absent</a:t>
            </a:r>
            <a:r>
              <a:rPr lang="en-US" dirty="0" smtClean="0"/>
              <a:t>. </a:t>
            </a:r>
            <a:endParaRPr lang="en-US" dirty="0"/>
          </a:p>
        </p:txBody>
      </p:sp>
    </p:spTree>
    <p:extLst>
      <p:ext uri="{BB962C8B-B14F-4D97-AF65-F5344CB8AC3E}">
        <p14:creationId xmlns:p14="http://schemas.microsoft.com/office/powerpoint/2010/main" val="3475468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0601" y="1004888"/>
            <a:ext cx="4495800" cy="5139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000" b="1" dirty="0" smtClean="0"/>
              <a:t>Materials</a:t>
            </a:r>
            <a:r>
              <a:rPr lang="en-US" sz="3200" dirty="0" smtClean="0"/>
              <a:t> – </a:t>
            </a:r>
          </a:p>
          <a:p>
            <a:pPr marL="457200" indent="-457200">
              <a:buFont typeface="Arial" panose="020B0604020202020204" pitchFamily="34" charset="0"/>
              <a:buChar char="•"/>
            </a:pPr>
            <a:r>
              <a:rPr lang="en-US" sz="3200" dirty="0" smtClean="0"/>
              <a:t>Each class has a materials tab in the top right corner.  </a:t>
            </a:r>
          </a:p>
          <a:p>
            <a:pPr marL="457200" indent="-457200">
              <a:buFont typeface="Arial" panose="020B0604020202020204" pitchFamily="34" charset="0"/>
              <a:buChar char="•"/>
            </a:pPr>
            <a:r>
              <a:rPr lang="en-US" sz="3200" dirty="0" smtClean="0"/>
              <a:t>This is where you can find the class syllabus.  </a:t>
            </a:r>
          </a:p>
          <a:p>
            <a:pPr marL="457200" indent="-457200">
              <a:buFont typeface="Arial" panose="020B0604020202020204" pitchFamily="34" charset="0"/>
              <a:buChar char="•"/>
            </a:pPr>
            <a:r>
              <a:rPr lang="en-US" sz="3200" dirty="0" smtClean="0"/>
              <a:t>Many of our teachers are also including links and additional uploads in this area.</a:t>
            </a:r>
            <a:endParaRPr lang="en-US" sz="2000" dirty="0"/>
          </a:p>
        </p:txBody>
      </p:sp>
      <p:pic>
        <p:nvPicPr>
          <p:cNvPr id="3074" name="Picture 6"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7" y="768778"/>
            <a:ext cx="5200648" cy="5430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900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0601" y="1004888"/>
            <a:ext cx="2252662" cy="489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smtClean="0"/>
              <a:t>Calendar</a:t>
            </a:r>
            <a:r>
              <a:rPr lang="en-US" sz="2000" dirty="0" smtClean="0"/>
              <a:t> –</a:t>
            </a:r>
          </a:p>
          <a:p>
            <a:r>
              <a:rPr lang="en-US" sz="2000" dirty="0" smtClean="0"/>
              <a:t>The calendar feature lets you look at all the </a:t>
            </a:r>
            <a:r>
              <a:rPr lang="en-US" sz="2000" b="1" dirty="0" smtClean="0"/>
              <a:t>EVENTS </a:t>
            </a:r>
            <a:r>
              <a:rPr lang="en-US" sz="2000" dirty="0" smtClean="0"/>
              <a:t>at once.  </a:t>
            </a:r>
          </a:p>
          <a:p>
            <a:endParaRPr lang="en-US" sz="2000" dirty="0"/>
          </a:p>
          <a:p>
            <a:r>
              <a:rPr lang="en-US" sz="2000" dirty="0" smtClean="0"/>
              <a:t>If you have a teachers using </a:t>
            </a:r>
            <a:r>
              <a:rPr lang="en-US" sz="2000" b="1" dirty="0" smtClean="0"/>
              <a:t>UPDATES</a:t>
            </a:r>
            <a:r>
              <a:rPr lang="en-US" sz="2000" dirty="0" smtClean="0"/>
              <a:t> to post their homework you will have to look on your homepage or their class page for their homework assignments.  </a:t>
            </a:r>
            <a:endParaRPr lang="en-US" sz="2000" dirty="0"/>
          </a:p>
        </p:txBody>
      </p:sp>
      <p:pic>
        <p:nvPicPr>
          <p:cNvPr id="4098" name="Picture 7"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4" y="690564"/>
            <a:ext cx="7943851"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24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42950" y="5091113"/>
            <a:ext cx="106156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Extras:</a:t>
            </a:r>
            <a:endParaRPr lang="en-US" sz="2000" dirty="0"/>
          </a:p>
          <a:p>
            <a:r>
              <a:rPr lang="en-US" sz="2000" dirty="0" smtClean="0"/>
              <a:t>Some of our teachers are using schoology for turning in assignments and taking assessments.  Schoology allows the teacher to both comment and edit the student’s document.  </a:t>
            </a:r>
          </a:p>
        </p:txBody>
      </p:sp>
      <p:pic>
        <p:nvPicPr>
          <p:cNvPr id="51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704851"/>
            <a:ext cx="7758113" cy="3643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25" y="1233488"/>
            <a:ext cx="2867025" cy="37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60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5091113"/>
            <a:ext cx="106156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Extras:</a:t>
            </a:r>
            <a:endParaRPr lang="en-US" sz="2000" dirty="0"/>
          </a:p>
          <a:p>
            <a:r>
              <a:rPr lang="en-US" sz="2000" dirty="0" smtClean="0"/>
              <a:t>Schoology also allows the teacher to add rubrics to assessments, so students can self-monitor what categories they’re being graded on before they submit an assignment.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441" t="19836" r="21688" b="9480"/>
          <a:stretch/>
        </p:blipFill>
        <p:spPr>
          <a:xfrm>
            <a:off x="6505302" y="729400"/>
            <a:ext cx="5016138" cy="399723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623" r="8312" b="43205"/>
          <a:stretch/>
        </p:blipFill>
        <p:spPr>
          <a:xfrm>
            <a:off x="705394" y="1150367"/>
            <a:ext cx="5538651" cy="3211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162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5091113"/>
            <a:ext cx="106156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Extras:</a:t>
            </a:r>
            <a:endParaRPr lang="en-US" sz="2000" dirty="0"/>
          </a:p>
          <a:p>
            <a:r>
              <a:rPr lang="en-US" sz="2000" dirty="0" smtClean="0"/>
              <a:t>Schoology also allows access to Microsoft Online. Student can work on assignments and submit them from home.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156" t="8748" r="9220"/>
          <a:stretch/>
        </p:blipFill>
        <p:spPr>
          <a:xfrm>
            <a:off x="1476101" y="263551"/>
            <a:ext cx="8334103" cy="4936009"/>
          </a:xfrm>
          <a:prstGeom prst="rect">
            <a:avLst/>
          </a:prstGeom>
        </p:spPr>
      </p:pic>
    </p:spTree>
    <p:extLst>
      <p:ext uri="{BB962C8B-B14F-4D97-AF65-F5344CB8AC3E}">
        <p14:creationId xmlns:p14="http://schemas.microsoft.com/office/powerpoint/2010/main" val="370012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Schoology Help</a:t>
            </a:r>
            <a:br>
              <a:rPr lang="en-US" b="1" dirty="0"/>
            </a:br>
            <a:endParaRPr lang="en-US" dirty="0"/>
          </a:p>
        </p:txBody>
      </p:sp>
      <p:sp>
        <p:nvSpPr>
          <p:cNvPr id="3" name="Content Placeholder 2"/>
          <p:cNvSpPr>
            <a:spLocks noGrp="1"/>
          </p:cNvSpPr>
          <p:nvPr>
            <p:ph idx="1"/>
          </p:nvPr>
        </p:nvSpPr>
        <p:spPr>
          <a:xfrm>
            <a:off x="3131343" y="2556932"/>
            <a:ext cx="5929313" cy="3318936"/>
          </a:xfrm>
        </p:spPr>
        <p:txBody>
          <a:bodyPr/>
          <a:lstStyle/>
          <a:p>
            <a:pPr fontAlgn="base"/>
            <a:r>
              <a:rPr lang="en-US" b="1" dirty="0" smtClean="0">
                <a:hlinkClick r:id="rId2"/>
              </a:rPr>
              <a:t>Parent </a:t>
            </a:r>
            <a:r>
              <a:rPr lang="en-US" b="1" dirty="0">
                <a:hlinkClick r:id="rId2"/>
              </a:rPr>
              <a:t>Help Guide</a:t>
            </a:r>
            <a:endParaRPr lang="en-US" b="1" dirty="0"/>
          </a:p>
          <a:p>
            <a:pPr fontAlgn="base"/>
            <a:r>
              <a:rPr lang="en-US" b="1" dirty="0">
                <a:hlinkClick r:id="rId3"/>
              </a:rPr>
              <a:t>How to Link to Your Child’s Account</a:t>
            </a:r>
            <a:endParaRPr lang="en-US" b="1" dirty="0"/>
          </a:p>
          <a:p>
            <a:pPr fontAlgn="base"/>
            <a:r>
              <a:rPr lang="en-US" b="1" dirty="0">
                <a:hlinkClick r:id="rId4"/>
              </a:rPr>
              <a:t>How to Setup Your Account Notifications</a:t>
            </a:r>
            <a:endParaRPr lang="en-US" b="1" dirty="0"/>
          </a:p>
          <a:p>
            <a:endParaRPr lang="en-US" dirty="0"/>
          </a:p>
        </p:txBody>
      </p:sp>
    </p:spTree>
    <p:extLst>
      <p:ext uri="{BB962C8B-B14F-4D97-AF65-F5344CB8AC3E}">
        <p14:creationId xmlns:p14="http://schemas.microsoft.com/office/powerpoint/2010/main" val="2383871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normAutofit/>
          </a:bodyPr>
          <a:lstStyle/>
          <a:p>
            <a:pPr fontAlgn="base"/>
            <a:r>
              <a:rPr lang="en-US" b="1" dirty="0"/>
              <a:t>Q: Do parents have to set up their own accounts?</a:t>
            </a:r>
            <a:endParaRPr lang="en-US" dirty="0"/>
          </a:p>
          <a:p>
            <a:pPr fontAlgn="base"/>
            <a:r>
              <a:rPr lang="en-US" dirty="0"/>
              <a:t>A: Yes, parents/guardians need to register for their own accounts in Schoology. When parents register to create their own accounts in Schoology, part of the registration process is to enter in your child’s access code. Schoology uses this access code to associate your parent account with St. Johns County School’s Schoology portal and to link your new parent account with your child.</a:t>
            </a:r>
          </a:p>
          <a:p>
            <a:endParaRPr lang="en-US" dirty="0"/>
          </a:p>
        </p:txBody>
      </p:sp>
    </p:spTree>
    <p:extLst>
      <p:ext uri="{BB962C8B-B14F-4D97-AF65-F5344CB8AC3E}">
        <p14:creationId xmlns:p14="http://schemas.microsoft.com/office/powerpoint/2010/main" val="684238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b="1" dirty="0"/>
              <a:t>Q: How do I register for a parent account?</a:t>
            </a:r>
            <a:endParaRPr lang="en-US" dirty="0"/>
          </a:p>
          <a:p>
            <a:pPr fontAlgn="base"/>
            <a:r>
              <a:rPr lang="en-US" dirty="0"/>
              <a:t>A: Use the following steps to register for your parent account:</a:t>
            </a:r>
          </a:p>
          <a:p>
            <a:pPr fontAlgn="base"/>
            <a:r>
              <a:rPr lang="en-US" dirty="0"/>
              <a:t>In your browser, navigate to </a:t>
            </a:r>
            <a:r>
              <a:rPr lang="en-US" dirty="0">
                <a:hlinkClick r:id="rId2"/>
              </a:rPr>
              <a:t>www.schoology.com</a:t>
            </a:r>
            <a:r>
              <a:rPr lang="en-US" dirty="0"/>
              <a:t>.</a:t>
            </a:r>
          </a:p>
          <a:p>
            <a:pPr fontAlgn="base"/>
            <a:r>
              <a:rPr lang="en-US" dirty="0"/>
              <a:t>In the top right corner of the screen, click the </a:t>
            </a:r>
            <a:r>
              <a:rPr lang="en-US" b="1" dirty="0"/>
              <a:t>Sign Up</a:t>
            </a:r>
            <a:r>
              <a:rPr lang="en-US" dirty="0"/>
              <a:t> button.</a:t>
            </a:r>
          </a:p>
          <a:p>
            <a:pPr fontAlgn="base"/>
            <a:r>
              <a:rPr lang="en-US" dirty="0"/>
              <a:t>Select </a:t>
            </a:r>
            <a:r>
              <a:rPr lang="en-US" b="1" dirty="0"/>
              <a:t>Parent </a:t>
            </a:r>
            <a:r>
              <a:rPr lang="en-US" dirty="0"/>
              <a:t>from the options</a:t>
            </a:r>
          </a:p>
          <a:p>
            <a:pPr fontAlgn="base"/>
            <a:r>
              <a:rPr lang="en-US" dirty="0"/>
              <a:t>Enter the Access Code for your child that was sent home from their school.</a:t>
            </a:r>
          </a:p>
          <a:p>
            <a:pPr fontAlgn="base"/>
            <a:r>
              <a:rPr lang="en-US" dirty="0"/>
              <a:t>Fill out the information for your new Schoology account (your email address and the password you want to use for your Schoology account) and click “</a:t>
            </a:r>
            <a:r>
              <a:rPr lang="en-US" b="1" dirty="0"/>
              <a:t>Register</a:t>
            </a:r>
            <a:r>
              <a:rPr lang="en-US" dirty="0"/>
              <a:t>.”</a:t>
            </a:r>
          </a:p>
          <a:p>
            <a:endParaRPr lang="en-US" dirty="0"/>
          </a:p>
        </p:txBody>
      </p:sp>
    </p:spTree>
    <p:extLst>
      <p:ext uri="{BB962C8B-B14F-4D97-AF65-F5344CB8AC3E}">
        <p14:creationId xmlns:p14="http://schemas.microsoft.com/office/powerpoint/2010/main" val="136880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210" y="479065"/>
            <a:ext cx="9701997" cy="1141497"/>
          </a:xfrm>
        </p:spPr>
        <p:txBody>
          <a:bodyPr/>
          <a:lstStyle/>
          <a:p>
            <a:r>
              <a:rPr lang="en-US" sz="3200" b="1" dirty="0" smtClean="0"/>
              <a:t>Schoology &amp; Home Access Center (HAC)</a:t>
            </a:r>
            <a:r>
              <a:rPr lang="en-US" dirty="0" smtClean="0"/>
              <a:t/>
            </a:r>
            <a:br>
              <a:rPr lang="en-US" dirty="0" smtClean="0"/>
            </a:br>
            <a:endParaRPr lang="en-US" dirty="0"/>
          </a:p>
        </p:txBody>
      </p:sp>
      <p:sp>
        <p:nvSpPr>
          <p:cNvPr id="4" name="Text Placeholder 3"/>
          <p:cNvSpPr>
            <a:spLocks noGrp="1"/>
          </p:cNvSpPr>
          <p:nvPr>
            <p:ph type="body" sz="half" idx="2"/>
          </p:nvPr>
        </p:nvSpPr>
        <p:spPr>
          <a:xfrm>
            <a:off x="1115568" y="1620562"/>
            <a:ext cx="10257282" cy="4165876"/>
          </a:xfrm>
        </p:spPr>
        <p:style>
          <a:lnRef idx="1">
            <a:schemeClr val="accent1"/>
          </a:lnRef>
          <a:fillRef idx="2">
            <a:schemeClr val="accent1"/>
          </a:fillRef>
          <a:effectRef idx="1">
            <a:schemeClr val="accent1"/>
          </a:effectRef>
          <a:fontRef idx="minor">
            <a:schemeClr val="dk1"/>
          </a:fontRef>
        </p:style>
        <p:txBody>
          <a:bodyPr>
            <a:noAutofit/>
          </a:bodyPr>
          <a:lstStyle/>
          <a:p>
            <a:endParaRPr lang="en-US" sz="2800" dirty="0"/>
          </a:p>
          <a:p>
            <a:r>
              <a:rPr lang="en-US" sz="2800" dirty="0"/>
              <a:t>Schoology does not replace Home Access in any way. All grades, and attendance will continue to be stored in Home Access.  Continue to go there to see your child’s current grades and attendance.  </a:t>
            </a:r>
          </a:p>
          <a:p>
            <a:endParaRPr lang="en-US" sz="2000" dirty="0"/>
          </a:p>
        </p:txBody>
      </p:sp>
      <p:sp>
        <p:nvSpPr>
          <p:cNvPr id="9" name="5-Point Star 8"/>
          <p:cNvSpPr/>
          <p:nvPr/>
        </p:nvSpPr>
        <p:spPr>
          <a:xfrm>
            <a:off x="27791" y="5964923"/>
            <a:ext cx="847165" cy="7933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1128337" y="64519"/>
            <a:ext cx="847165" cy="7933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987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b="1" dirty="0"/>
              <a:t>Q: When going through the registration process, do I enter in my child’s name in the box?</a:t>
            </a:r>
            <a:endParaRPr lang="en-US" dirty="0"/>
          </a:p>
          <a:p>
            <a:pPr fontAlgn="base"/>
            <a:r>
              <a:rPr lang="en-US" dirty="0"/>
              <a:t>A: No, when registering for your parent Schoology account, you enter in </a:t>
            </a:r>
            <a:r>
              <a:rPr lang="en-US" b="1" i="1" u="sng" dirty="0"/>
              <a:t>your</a:t>
            </a:r>
            <a:r>
              <a:rPr lang="en-US" dirty="0"/>
              <a:t> information in the box, not your child’s. Your child already has a Schoology account.</a:t>
            </a:r>
          </a:p>
          <a:p>
            <a:pPr fontAlgn="base"/>
            <a:r>
              <a:rPr lang="en-US" b="1" dirty="0"/>
              <a:t>Q: Do I need to set up an account for my child?</a:t>
            </a:r>
            <a:endParaRPr lang="en-US" dirty="0"/>
          </a:p>
          <a:p>
            <a:pPr fontAlgn="base"/>
            <a:r>
              <a:rPr lang="en-US" dirty="0"/>
              <a:t>A: No. All active SJCSD students automatically have a Schoology account. They can log in at </a:t>
            </a:r>
            <a:r>
              <a:rPr lang="en-US" dirty="0">
                <a:hlinkClick r:id="rId2"/>
              </a:rPr>
              <a:t>https://stjohnsschools.schoology.com</a:t>
            </a:r>
            <a:r>
              <a:rPr lang="en-US" dirty="0"/>
              <a:t> using their school account and password.</a:t>
            </a:r>
          </a:p>
          <a:p>
            <a:endParaRPr lang="en-US" dirty="0"/>
          </a:p>
        </p:txBody>
      </p:sp>
    </p:spTree>
    <p:extLst>
      <p:ext uri="{BB962C8B-B14F-4D97-AF65-F5344CB8AC3E}">
        <p14:creationId xmlns:p14="http://schemas.microsoft.com/office/powerpoint/2010/main" val="25213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b="1" dirty="0"/>
              <a:t>Q: How do I get my child’s access code?</a:t>
            </a:r>
            <a:endParaRPr lang="en-US" dirty="0"/>
          </a:p>
          <a:p>
            <a:pPr fontAlgn="base"/>
            <a:r>
              <a:rPr lang="en-US" dirty="0"/>
              <a:t>A: Parent letters with your child’s access code will be sent home from each school.  If you did not receive a letter or have lost the code, please contact your child’s teacher.</a:t>
            </a:r>
          </a:p>
          <a:p>
            <a:pPr fontAlgn="base"/>
            <a:r>
              <a:rPr lang="en-US" b="1" dirty="0"/>
              <a:t>Q: Do I create a parent account for each of my children?</a:t>
            </a:r>
            <a:endParaRPr lang="en-US" dirty="0"/>
          </a:p>
          <a:p>
            <a:pPr fontAlgn="base"/>
            <a:r>
              <a:rPr lang="en-US" dirty="0"/>
              <a:t>A: No, if you have multiple children, you create a single parent account with 1 child’s code. After you have created your account, you can link the rest of your children to your account within Schoology by clicking on the arrow in the top left corner by your name and selecting +Add Child. Enter in another child’s code in the box, click “USE CODE” and they will now be linked to your account. You can link each child in your family to your account in this manner.</a:t>
            </a:r>
          </a:p>
          <a:p>
            <a:endParaRPr lang="en-US" dirty="0"/>
          </a:p>
        </p:txBody>
      </p:sp>
    </p:spTree>
    <p:extLst>
      <p:ext uri="{BB962C8B-B14F-4D97-AF65-F5344CB8AC3E}">
        <p14:creationId xmlns:p14="http://schemas.microsoft.com/office/powerpoint/2010/main" val="17705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763558"/>
            <a:ext cx="8191500" cy="1645920"/>
          </a:xfrm>
          <a:noFill/>
        </p:spPr>
        <p:txBody>
          <a:bodyPr/>
          <a:lstStyle/>
          <a:p>
            <a:r>
              <a:rPr lang="en-US" dirty="0" smtClean="0"/>
              <a:t>Is there an App for that?</a:t>
            </a:r>
            <a:endParaRPr lang="en-US" dirty="0"/>
          </a:p>
        </p:txBody>
      </p:sp>
      <p:sp>
        <p:nvSpPr>
          <p:cNvPr id="3" name="Subtitle 2"/>
          <p:cNvSpPr>
            <a:spLocks noGrp="1"/>
          </p:cNvSpPr>
          <p:nvPr>
            <p:ph type="body" idx="1"/>
          </p:nvPr>
        </p:nvSpPr>
        <p:spPr>
          <a:xfrm>
            <a:off x="5986463" y="3852480"/>
            <a:ext cx="5944280" cy="973685"/>
          </a:xfrm>
        </p:spPr>
        <p:txBody>
          <a:bodyPr>
            <a:normAutofit fontScale="70000" lnSpcReduction="20000"/>
          </a:bodyPr>
          <a:lstStyle/>
          <a:p>
            <a:pPr algn="l"/>
            <a:r>
              <a:rPr lang="en-US" sz="4000" dirty="0" smtClean="0"/>
              <a:t>Of course there is!</a:t>
            </a:r>
          </a:p>
          <a:p>
            <a:pPr algn="l"/>
            <a:r>
              <a:rPr lang="en-US" sz="4000" dirty="0" smtClean="0"/>
              <a:t>You should download it now…</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409478"/>
            <a:ext cx="2828925" cy="2828925"/>
          </a:xfrm>
          <a:prstGeom prst="rect">
            <a:avLst/>
          </a:prstGeom>
        </p:spPr>
      </p:pic>
    </p:spTree>
    <p:extLst>
      <p:ext uri="{BB962C8B-B14F-4D97-AF65-F5344CB8AC3E}">
        <p14:creationId xmlns:p14="http://schemas.microsoft.com/office/powerpoint/2010/main" val="2940664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9" y="1374246"/>
            <a:ext cx="4357686" cy="137160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r>
              <a:rPr lang="en-US" sz="3600" b="1" dirty="0" smtClean="0"/>
              <a:t>Student Access</a:t>
            </a:r>
            <a:endParaRPr lang="en-US" sz="3600" b="1" dirty="0"/>
          </a:p>
        </p:txBody>
      </p:sp>
      <p:sp>
        <p:nvSpPr>
          <p:cNvPr id="5" name="Content Placeholder 4"/>
          <p:cNvSpPr>
            <a:spLocks noGrp="1"/>
          </p:cNvSpPr>
          <p:nvPr>
            <p:ph idx="1"/>
          </p:nvPr>
        </p:nvSpPr>
        <p:spPr/>
        <p:txBody>
          <a:bodyPr>
            <a:normAutofit fontScale="92500"/>
          </a:bodyPr>
          <a:lstStyle/>
          <a:p>
            <a:pPr lvl="0"/>
            <a:r>
              <a:rPr lang="en-US" dirty="0"/>
              <a:t>Go online to: </a:t>
            </a:r>
            <a:r>
              <a:rPr lang="en-US" u="sng" dirty="0">
                <a:hlinkClick r:id="rId2"/>
              </a:rPr>
              <a:t>https://stjohnsschools.schoology.com</a:t>
            </a:r>
            <a:endParaRPr lang="en-US" dirty="0"/>
          </a:p>
          <a:p>
            <a:r>
              <a:rPr lang="en-US" dirty="0"/>
              <a:t>(or this is on our student symbaloo link page)</a:t>
            </a:r>
          </a:p>
          <a:p>
            <a:pPr lvl="0"/>
            <a:r>
              <a:rPr lang="en-US" dirty="0"/>
              <a:t>Sign in as follows:</a:t>
            </a:r>
          </a:p>
          <a:p>
            <a:pPr lvl="1"/>
            <a:r>
              <a:rPr lang="en-US" u="sng" dirty="0"/>
              <a:t>First login:</a:t>
            </a:r>
            <a:r>
              <a:rPr lang="en-US" dirty="0"/>
              <a:t> login using your </a:t>
            </a:r>
            <a:endParaRPr lang="en-US" dirty="0" smtClean="0"/>
          </a:p>
          <a:p>
            <a:pPr lvl="2"/>
            <a:r>
              <a:rPr lang="en-US" dirty="0" smtClean="0"/>
              <a:t>student number </a:t>
            </a:r>
            <a:r>
              <a:rPr lang="en-US" dirty="0"/>
              <a:t>as follows:    </a:t>
            </a:r>
            <a:r>
              <a:rPr lang="en-US" u="sng" dirty="0">
                <a:hlinkClick r:id="rId3"/>
              </a:rPr>
              <a:t>s######@stjohns.k12.fl.us</a:t>
            </a:r>
            <a:endParaRPr lang="en-US" dirty="0"/>
          </a:p>
          <a:p>
            <a:pPr lvl="2"/>
            <a:r>
              <a:rPr lang="en-US" dirty="0"/>
              <a:t>No PASSWORD (keep the password </a:t>
            </a:r>
            <a:r>
              <a:rPr lang="en-US" dirty="0" smtClean="0"/>
              <a:t>blank</a:t>
            </a:r>
            <a:r>
              <a:rPr lang="en-US" dirty="0"/>
              <a:t>) on the first page</a:t>
            </a:r>
          </a:p>
          <a:p>
            <a:pPr lvl="1"/>
            <a:r>
              <a:rPr lang="en-US" u="sng" dirty="0"/>
              <a:t>Second login:</a:t>
            </a:r>
            <a:r>
              <a:rPr lang="en-US" dirty="0"/>
              <a:t> use your computer credentials as follows: s###### and </a:t>
            </a:r>
            <a:r>
              <a:rPr lang="en-US" dirty="0" smtClean="0"/>
              <a:t>the </a:t>
            </a:r>
            <a:r>
              <a:rPr lang="en-US" dirty="0"/>
              <a:t>password that your homeroom teacher gave you for computer access.</a:t>
            </a:r>
          </a:p>
        </p:txBody>
      </p:sp>
      <p:sp>
        <p:nvSpPr>
          <p:cNvPr id="6" name="Text Placeholder 5"/>
          <p:cNvSpPr>
            <a:spLocks noGrp="1"/>
          </p:cNvSpPr>
          <p:nvPr>
            <p:ph type="body" sz="half" idx="2"/>
          </p:nvPr>
        </p:nvSpPr>
        <p:spPr>
          <a:xfrm>
            <a:off x="871539" y="3031064"/>
            <a:ext cx="4357686" cy="2844801"/>
          </a:xfrm>
        </p:spPr>
        <p:txBody>
          <a:bodyPr>
            <a:noAutofit/>
          </a:bodyPr>
          <a:lstStyle/>
          <a:p>
            <a:r>
              <a:rPr lang="en-US" sz="2000" dirty="0" smtClean="0"/>
              <a:t>Students have had access to schoology from the beginning of the year.  They use the procedures to the right to access schoology.   Students use a secure schoology website specific to our district for additional security.  This is a DIFFERENT website than parents use to view their student’s schoology page</a:t>
            </a:r>
            <a:r>
              <a:rPr lang="en-US" sz="1800" dirty="0" smtClean="0"/>
              <a:t>.   </a:t>
            </a:r>
            <a:endParaRPr lang="en-US" sz="1800" dirty="0"/>
          </a:p>
        </p:txBody>
      </p:sp>
    </p:spTree>
    <p:extLst>
      <p:ext uri="{BB962C8B-B14F-4D97-AF65-F5344CB8AC3E}">
        <p14:creationId xmlns:p14="http://schemas.microsoft.com/office/powerpoint/2010/main" val="23627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Login for Parents!</a:t>
            </a:r>
            <a:endParaRPr lang="en-US" dirty="0"/>
          </a:p>
        </p:txBody>
      </p:sp>
      <p:sp>
        <p:nvSpPr>
          <p:cNvPr id="3" name="Content Placeholder 2"/>
          <p:cNvSpPr>
            <a:spLocks noGrp="1"/>
          </p:cNvSpPr>
          <p:nvPr>
            <p:ph idx="1"/>
          </p:nvPr>
        </p:nvSpPr>
        <p:spPr>
          <a:xfrm>
            <a:off x="1000126" y="2556932"/>
            <a:ext cx="10215562" cy="3500968"/>
          </a:xfrm>
        </p:spPr>
        <p:txBody>
          <a:bodyPr>
            <a:normAutofit/>
          </a:bodyPr>
          <a:lstStyle/>
          <a:p>
            <a:pPr marL="0" indent="0" algn="ctr">
              <a:buNone/>
            </a:pPr>
            <a:r>
              <a:rPr lang="en-US" sz="4400" dirty="0" smtClean="0">
                <a:hlinkClick r:id="rId2"/>
              </a:rPr>
              <a:t>www.schoology.com</a:t>
            </a:r>
            <a:endParaRPr lang="en-US" sz="4400" dirty="0" smtClean="0"/>
          </a:p>
          <a:p>
            <a:pPr marL="0" indent="0" algn="ctr">
              <a:buNone/>
            </a:pPr>
            <a:endParaRPr lang="en-US" sz="1200" dirty="0"/>
          </a:p>
          <a:p>
            <a:pPr marL="0" indent="0" algn="ctr">
              <a:buNone/>
            </a:pPr>
            <a:endParaRPr lang="en-US" sz="900" i="1" dirty="0"/>
          </a:p>
          <a:p>
            <a:pPr marL="0" indent="0" algn="ctr">
              <a:buNone/>
            </a:pPr>
            <a:r>
              <a:rPr lang="en-US" sz="3100" dirty="0"/>
              <a:t>Visit </a:t>
            </a:r>
            <a:r>
              <a:rPr lang="en-US" sz="3100" u="sng" dirty="0">
                <a:hlinkClick r:id="rId3"/>
              </a:rPr>
              <a:t>http://www.stjohns.k12.fl.us/media/edtech/schoology-for-parents/</a:t>
            </a:r>
            <a:r>
              <a:rPr lang="en-US" sz="3100" dirty="0"/>
              <a:t>  for Schoology support information to help </a:t>
            </a:r>
            <a:r>
              <a:rPr lang="en-US" sz="3100" dirty="0" smtClean="0"/>
              <a:t>create and use </a:t>
            </a:r>
            <a:r>
              <a:rPr lang="en-US" sz="3100" dirty="0"/>
              <a:t>your account.</a:t>
            </a:r>
          </a:p>
          <a:p>
            <a:pPr marL="0" indent="0" algn="ctr">
              <a:buNone/>
            </a:pPr>
            <a:endParaRPr lang="en-US" sz="2400" i="1" dirty="0" smtClean="0"/>
          </a:p>
          <a:p>
            <a:pPr algn="ctr"/>
            <a:endParaRPr lang="en-US" sz="2400" i="1" dirty="0"/>
          </a:p>
          <a:p>
            <a:pPr algn="ctr"/>
            <a:endParaRPr lang="en-US" sz="2400" i="1" dirty="0"/>
          </a:p>
        </p:txBody>
      </p:sp>
    </p:spTree>
    <p:extLst>
      <p:ext uri="{BB962C8B-B14F-4D97-AF65-F5344CB8AC3E}">
        <p14:creationId xmlns:p14="http://schemas.microsoft.com/office/powerpoint/2010/main" val="158988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7" y="1323946"/>
            <a:ext cx="5129211" cy="1371600"/>
          </a:xfrm>
        </p:spPr>
        <p:style>
          <a:lnRef idx="3">
            <a:schemeClr val="lt1"/>
          </a:lnRef>
          <a:fillRef idx="1">
            <a:schemeClr val="accent1"/>
          </a:fillRef>
          <a:effectRef idx="1">
            <a:schemeClr val="accent1"/>
          </a:effectRef>
          <a:fontRef idx="minor">
            <a:schemeClr val="lt1"/>
          </a:fontRef>
        </p:style>
        <p:txBody>
          <a:bodyPr/>
          <a:lstStyle/>
          <a:p>
            <a:r>
              <a:rPr lang="en-US" sz="3200" b="1" dirty="0"/>
              <a:t>Parent Sign up and Access:</a:t>
            </a:r>
            <a:r>
              <a:rPr lang="en-US" dirty="0"/>
              <a:t/>
            </a:r>
            <a:br>
              <a:rPr lang="en-US" dirty="0"/>
            </a:br>
            <a:endParaRPr lang="en-US" dirty="0"/>
          </a:p>
        </p:txBody>
      </p:sp>
      <p:sp>
        <p:nvSpPr>
          <p:cNvPr id="3" name="Content Placeholder 2"/>
          <p:cNvSpPr>
            <a:spLocks noGrp="1"/>
          </p:cNvSpPr>
          <p:nvPr>
            <p:ph idx="1"/>
          </p:nvPr>
        </p:nvSpPr>
        <p:spPr>
          <a:xfrm>
            <a:off x="5943600" y="982131"/>
            <a:ext cx="4944534" cy="4893735"/>
          </a:xfrm>
        </p:spPr>
        <p:txBody>
          <a:bodyPr>
            <a:normAutofit/>
          </a:bodyPr>
          <a:lstStyle/>
          <a:p>
            <a:pPr lvl="0"/>
            <a:r>
              <a:rPr lang="en-US" sz="2800" dirty="0" smtClean="0"/>
              <a:t>Go </a:t>
            </a:r>
            <a:r>
              <a:rPr lang="en-US" sz="2800" dirty="0"/>
              <a:t>online to:  </a:t>
            </a:r>
            <a:r>
              <a:rPr lang="en-US" sz="2800" u="sng" dirty="0">
                <a:hlinkClick r:id="rId2"/>
              </a:rPr>
              <a:t>https://www.schoology.com</a:t>
            </a:r>
            <a:r>
              <a:rPr lang="en-US" sz="2800" u="sng" dirty="0" smtClean="0">
                <a:hlinkClick r:id="rId2"/>
              </a:rPr>
              <a:t>/</a:t>
            </a:r>
            <a:r>
              <a:rPr lang="en-US" sz="2800" dirty="0"/>
              <a:t> </a:t>
            </a:r>
            <a:endParaRPr lang="en-US" sz="2800" dirty="0" smtClean="0"/>
          </a:p>
          <a:p>
            <a:pPr marL="0" lvl="0" indent="0">
              <a:buNone/>
            </a:pPr>
            <a:r>
              <a:rPr lang="en-US" sz="2800" dirty="0"/>
              <a:t> </a:t>
            </a:r>
            <a:r>
              <a:rPr lang="en-US" sz="2800" dirty="0" smtClean="0"/>
              <a:t>   (</a:t>
            </a:r>
            <a:r>
              <a:rPr lang="en-US" sz="2800" dirty="0"/>
              <a:t>Or download the app)</a:t>
            </a:r>
          </a:p>
          <a:p>
            <a:pPr lvl="0"/>
            <a:r>
              <a:rPr lang="en-US" sz="2800" dirty="0"/>
              <a:t>Sign up as a parent (create your own account)</a:t>
            </a:r>
          </a:p>
          <a:p>
            <a:pPr lvl="0"/>
            <a:r>
              <a:rPr lang="en-US" sz="2800" b="1" dirty="0">
                <a:solidFill>
                  <a:srgbClr val="C00000"/>
                </a:solidFill>
              </a:rPr>
              <a:t>Make sure you use the Parent Access Code on </a:t>
            </a:r>
            <a:r>
              <a:rPr lang="en-US" sz="2800" b="1" dirty="0" smtClean="0">
                <a:solidFill>
                  <a:srgbClr val="C00000"/>
                </a:solidFill>
              </a:rPr>
              <a:t>the letter sent home on September 26</a:t>
            </a:r>
            <a:r>
              <a:rPr lang="en-US" sz="2800" b="1" baseline="30000" dirty="0" smtClean="0">
                <a:solidFill>
                  <a:srgbClr val="C00000"/>
                </a:solidFill>
              </a:rPr>
              <a:t>th</a:t>
            </a:r>
            <a:r>
              <a:rPr lang="en-US" sz="2800" b="1" dirty="0" smtClean="0">
                <a:solidFill>
                  <a:srgbClr val="C00000"/>
                </a:solidFill>
              </a:rPr>
              <a:t> with your student.</a:t>
            </a:r>
            <a:endParaRPr lang="en-US" sz="2800" b="1" dirty="0">
              <a:solidFill>
                <a:srgbClr val="C00000"/>
              </a:solidFill>
            </a:endParaRPr>
          </a:p>
        </p:txBody>
      </p:sp>
      <p:pic>
        <p:nvPicPr>
          <p:cNvPr id="5" name="Picture 4"/>
          <p:cNvPicPr>
            <a:picLocks noChangeAspect="1"/>
          </p:cNvPicPr>
          <p:nvPr/>
        </p:nvPicPr>
        <p:blipFill>
          <a:blip r:embed="rId3"/>
          <a:stretch>
            <a:fillRect/>
          </a:stretch>
        </p:blipFill>
        <p:spPr>
          <a:xfrm>
            <a:off x="814389" y="3037361"/>
            <a:ext cx="5014912" cy="2725495"/>
          </a:xfrm>
          <a:prstGeom prst="rect">
            <a:avLst/>
          </a:prstGeom>
        </p:spPr>
      </p:pic>
      <p:sp>
        <p:nvSpPr>
          <p:cNvPr id="6" name="Up Arrow 5"/>
          <p:cNvSpPr/>
          <p:nvPr/>
        </p:nvSpPr>
        <p:spPr>
          <a:xfrm>
            <a:off x="3700463" y="5134206"/>
            <a:ext cx="828675" cy="6286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184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2226" y="111517"/>
            <a:ext cx="4835804" cy="6646470"/>
          </a:xfrm>
          <a:prstGeom prst="rect">
            <a:avLst/>
          </a:prstGeom>
          <a:ln>
            <a:noFill/>
          </a:ln>
          <a:effectLst>
            <a:outerShdw blurRad="292100" dist="139700" dir="2700000" algn="tl" rotWithShape="0">
              <a:srgbClr val="333333">
                <a:alpha val="65000"/>
              </a:srgbClr>
            </a:outerShdw>
          </a:effectLst>
        </p:spPr>
      </p:pic>
      <p:sp>
        <p:nvSpPr>
          <p:cNvPr id="3" name="Right Arrow 2"/>
          <p:cNvSpPr/>
          <p:nvPr/>
        </p:nvSpPr>
        <p:spPr>
          <a:xfrm>
            <a:off x="4872038" y="6329363"/>
            <a:ext cx="1500188" cy="428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14401" y="1388534"/>
            <a:ext cx="5129212" cy="1371600"/>
          </a:xfrm>
          <a:ln/>
        </p:spPr>
        <p:style>
          <a:lnRef idx="3">
            <a:schemeClr val="lt1"/>
          </a:lnRef>
          <a:fillRef idx="1">
            <a:schemeClr val="accent1"/>
          </a:fillRef>
          <a:effectRef idx="1">
            <a:schemeClr val="accent1"/>
          </a:effectRef>
          <a:fontRef idx="minor">
            <a:schemeClr val="lt1"/>
          </a:fontRef>
        </p:style>
        <p:txBody>
          <a:bodyPr anchor="ctr">
            <a:normAutofit/>
          </a:bodyPr>
          <a:lstStyle/>
          <a:p>
            <a:r>
              <a:rPr lang="en-US" sz="2800" b="1" dirty="0" smtClean="0"/>
              <a:t>Parent Access Letter</a:t>
            </a:r>
            <a:endParaRPr lang="en-US" sz="2800" b="1" dirty="0"/>
          </a:p>
        </p:txBody>
      </p:sp>
      <p:sp>
        <p:nvSpPr>
          <p:cNvPr id="7" name="Text Placeholder 6"/>
          <p:cNvSpPr>
            <a:spLocks noGrp="1"/>
          </p:cNvSpPr>
          <p:nvPr>
            <p:ph type="body" sz="half" idx="2"/>
          </p:nvPr>
        </p:nvSpPr>
        <p:spPr>
          <a:xfrm>
            <a:off x="914400" y="3031065"/>
            <a:ext cx="5129213" cy="3055410"/>
          </a:xfrm>
        </p:spPr>
        <p:txBody>
          <a:bodyPr>
            <a:noAutofit/>
          </a:bodyPr>
          <a:lstStyle/>
          <a:p>
            <a:pPr marL="285750" indent="-285750" algn="l">
              <a:buFont typeface="Arial" panose="020B0604020202020204" pitchFamily="34" charset="0"/>
              <a:buChar char="•"/>
            </a:pPr>
            <a:r>
              <a:rPr lang="en-US" sz="2000" dirty="0" smtClean="0"/>
              <a:t>The Parent access code will be in the bottom left corner of the letter sent home with each student.  </a:t>
            </a:r>
          </a:p>
          <a:p>
            <a:pPr marL="285750" indent="-285750" algn="l">
              <a:buFont typeface="Arial" panose="020B0604020202020204" pitchFamily="34" charset="0"/>
              <a:buChar char="•"/>
            </a:pPr>
            <a:r>
              <a:rPr lang="en-US" sz="2000" b="1" dirty="0" smtClean="0">
                <a:solidFill>
                  <a:srgbClr val="C00000"/>
                </a:solidFill>
              </a:rPr>
              <a:t>Each student has a unique code.  </a:t>
            </a:r>
          </a:p>
          <a:p>
            <a:pPr marL="285750" indent="-285750" algn="l">
              <a:buFont typeface="Arial" panose="020B0604020202020204" pitchFamily="34" charset="0"/>
              <a:buChar char="•"/>
            </a:pPr>
            <a:r>
              <a:rPr lang="en-US" sz="2000" dirty="0" smtClean="0"/>
              <a:t>Parents can add more than one code for multiple students.  </a:t>
            </a:r>
          </a:p>
          <a:p>
            <a:pPr marL="285750" indent="-285750" algn="l">
              <a:buFont typeface="Arial" panose="020B0604020202020204" pitchFamily="34" charset="0"/>
              <a:buChar char="•"/>
            </a:pPr>
            <a:r>
              <a:rPr lang="en-US" sz="2000" dirty="0" smtClean="0"/>
              <a:t>Each code will add all of the students classes</a:t>
            </a:r>
            <a:r>
              <a:rPr lang="en-US" sz="1800" dirty="0" smtClean="0"/>
              <a:t>.</a:t>
            </a:r>
            <a:endParaRPr lang="en-US" sz="1800" dirty="0"/>
          </a:p>
        </p:txBody>
      </p:sp>
    </p:spTree>
    <p:extLst>
      <p:ext uri="{BB962C8B-B14F-4D97-AF65-F5344CB8AC3E}">
        <p14:creationId xmlns:p14="http://schemas.microsoft.com/office/powerpoint/2010/main" val="414502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957" y="476421"/>
            <a:ext cx="8991600" cy="1552404"/>
          </a:xfrm>
          <a:noFill/>
        </p:spPr>
        <p:txBody>
          <a:bodyPr>
            <a:normAutofit/>
          </a:bodyPr>
          <a:lstStyle/>
          <a:p>
            <a:r>
              <a:rPr lang="en-US" dirty="0" smtClean="0"/>
              <a:t>Information parents will be able to view on </a:t>
            </a:r>
            <a:r>
              <a:rPr lang="en-US" b="1" dirty="0" smtClean="0">
                <a:solidFill>
                  <a:srgbClr val="C00000"/>
                </a:solidFill>
              </a:rPr>
              <a:t>Schoology</a:t>
            </a:r>
            <a:endParaRPr lang="en-US" b="1" dirty="0">
              <a:solidFill>
                <a:srgbClr val="C00000"/>
              </a:solidFill>
            </a:endParaRPr>
          </a:p>
        </p:txBody>
      </p:sp>
      <p:sp>
        <p:nvSpPr>
          <p:cNvPr id="3" name="Text Placeholder 2"/>
          <p:cNvSpPr>
            <a:spLocks noGrp="1"/>
          </p:cNvSpPr>
          <p:nvPr>
            <p:ph type="body" idx="1"/>
          </p:nvPr>
        </p:nvSpPr>
        <p:spPr>
          <a:xfrm>
            <a:off x="1085851" y="2223626"/>
            <a:ext cx="9929812" cy="3548524"/>
          </a:xfrm>
        </p:spPr>
        <p:style>
          <a:lnRef idx="1">
            <a:schemeClr val="dk1"/>
          </a:lnRef>
          <a:fillRef idx="2">
            <a:schemeClr val="dk1"/>
          </a:fillRef>
          <a:effectRef idx="1">
            <a:schemeClr val="dk1"/>
          </a:effectRef>
          <a:fontRef idx="minor">
            <a:schemeClr val="dk1"/>
          </a:fontRef>
        </p:style>
        <p:txBody>
          <a:bodyPr>
            <a:noAutofit/>
          </a:bodyPr>
          <a:lstStyle/>
          <a:p>
            <a:pPr marL="742950" indent="-742950">
              <a:buFont typeface="+mj-lt"/>
              <a:buAutoNum type="arabicPeriod"/>
            </a:pPr>
            <a:r>
              <a:rPr lang="en-US" sz="3600" dirty="0" smtClean="0">
                <a:latin typeface="Copperplate Gothic Light" panose="020E0507020206020404" pitchFamily="34" charset="0"/>
              </a:rPr>
              <a:t>Assignments &amp; Due Dates </a:t>
            </a:r>
            <a:r>
              <a:rPr lang="en-US" sz="3600" dirty="0" smtClean="0">
                <a:solidFill>
                  <a:srgbClr val="C00000"/>
                </a:solidFill>
                <a:latin typeface="Copperplate Gothic Light" panose="020E0507020206020404" pitchFamily="34" charset="0"/>
              </a:rPr>
              <a:t>(EVENTS)</a:t>
            </a:r>
          </a:p>
          <a:p>
            <a:pPr marL="742950" indent="-742950">
              <a:buFont typeface="+mj-lt"/>
              <a:buAutoNum type="arabicPeriod"/>
            </a:pPr>
            <a:r>
              <a:rPr lang="en-US" sz="3600" dirty="0" smtClean="0">
                <a:latin typeface="Copperplate Gothic Light" panose="020E0507020206020404" pitchFamily="34" charset="0"/>
              </a:rPr>
              <a:t>Syllabus </a:t>
            </a:r>
            <a:r>
              <a:rPr lang="en-US" sz="3600" dirty="0" smtClean="0">
                <a:solidFill>
                  <a:srgbClr val="C00000"/>
                </a:solidFill>
                <a:latin typeface="Copperplate Gothic Light" panose="020E0507020206020404" pitchFamily="34" charset="0"/>
              </a:rPr>
              <a:t>(Materials)</a:t>
            </a:r>
          </a:p>
          <a:p>
            <a:pPr marL="742950" indent="-742950">
              <a:buFont typeface="+mj-lt"/>
              <a:buAutoNum type="arabicPeriod"/>
            </a:pPr>
            <a:r>
              <a:rPr lang="en-US" sz="3600" dirty="0" smtClean="0">
                <a:latin typeface="Copperplate Gothic Light" panose="020E0507020206020404" pitchFamily="34" charset="0"/>
              </a:rPr>
              <a:t>Posts to students &amp; Parents </a:t>
            </a:r>
            <a:r>
              <a:rPr lang="en-US" sz="3600" dirty="0" smtClean="0">
                <a:solidFill>
                  <a:srgbClr val="C00000"/>
                </a:solidFill>
                <a:latin typeface="Copperplate Gothic Light" panose="020E0507020206020404" pitchFamily="34" charset="0"/>
              </a:rPr>
              <a:t>(Updates)</a:t>
            </a:r>
          </a:p>
        </p:txBody>
      </p:sp>
    </p:spTree>
    <p:extLst>
      <p:ext uri="{BB962C8B-B14F-4D97-AF65-F5344CB8AC3E}">
        <p14:creationId xmlns:p14="http://schemas.microsoft.com/office/powerpoint/2010/main" val="578863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Schoology Quick View</a:t>
            </a:r>
            <a:endParaRPr lang="en-US" dirty="0"/>
          </a:p>
        </p:txBody>
      </p:sp>
      <p:sp>
        <p:nvSpPr>
          <p:cNvPr id="6" name="Subtitle 5"/>
          <p:cNvSpPr>
            <a:spLocks noGrp="1"/>
          </p:cNvSpPr>
          <p:nvPr>
            <p:ph type="subTitle" idx="1"/>
          </p:nvPr>
        </p:nvSpPr>
        <p:spPr/>
        <p:txBody>
          <a:bodyPr/>
          <a:lstStyle/>
          <a:p>
            <a:r>
              <a:rPr lang="en-US" dirty="0" smtClean="0"/>
              <a:t>The following slides are examples of how schoology is already in use at GRMS.</a:t>
            </a:r>
            <a:endParaRPr lang="en-US" dirty="0"/>
          </a:p>
        </p:txBody>
      </p:sp>
    </p:spTree>
    <p:extLst>
      <p:ext uri="{BB962C8B-B14F-4D97-AF65-F5344CB8AC3E}">
        <p14:creationId xmlns:p14="http://schemas.microsoft.com/office/powerpoint/2010/main" val="1265096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1504</TotalTime>
  <Words>811</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Copperplate Gothic Light</vt:lpstr>
      <vt:lpstr>Garamond</vt:lpstr>
      <vt:lpstr>Organic</vt:lpstr>
      <vt:lpstr>Schoology at GRMS</vt:lpstr>
      <vt:lpstr>Schoology &amp; Home Access Center (HAC) </vt:lpstr>
      <vt:lpstr>Is there an App for that?</vt:lpstr>
      <vt:lpstr>Student Access</vt:lpstr>
      <vt:lpstr>Login for Parents!</vt:lpstr>
      <vt:lpstr>Parent Sign up and Access: </vt:lpstr>
      <vt:lpstr>Parent Access Letter</vt:lpstr>
      <vt:lpstr>Information parents will be able to view on Schoology</vt:lpstr>
      <vt:lpstr>Schoology Quick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Schoology Help </vt:lpstr>
      <vt:lpstr>Frequently Asked Questions</vt:lpstr>
      <vt:lpstr>Frequently Asked Questions</vt:lpstr>
      <vt:lpstr>Frequently Asked Questions</vt:lpstr>
      <vt:lpstr>Frequently Asked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Schoology at GRMS</dc:title>
  <dc:creator>Renee Downey</dc:creator>
  <cp:lastModifiedBy>Renee Downey</cp:lastModifiedBy>
  <cp:revision>21</cp:revision>
  <dcterms:created xsi:type="dcterms:W3CDTF">2017-09-18T18:19:44Z</dcterms:created>
  <dcterms:modified xsi:type="dcterms:W3CDTF">2017-09-21T17:13:28Z</dcterms:modified>
</cp:coreProperties>
</file>